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08" r:id="rId1"/>
  </p:sldMasterIdLst>
  <p:notesMasterIdLst>
    <p:notesMasterId r:id="rId71"/>
  </p:notesMasterIdLst>
  <p:handoutMasterIdLst>
    <p:handoutMasterId r:id="rId72"/>
  </p:handoutMasterIdLst>
  <p:sldIdLst>
    <p:sldId id="318" r:id="rId2"/>
    <p:sldId id="257" r:id="rId3"/>
    <p:sldId id="258" r:id="rId4"/>
    <p:sldId id="259" r:id="rId5"/>
    <p:sldId id="289" r:id="rId6"/>
    <p:sldId id="290" r:id="rId7"/>
    <p:sldId id="260" r:id="rId8"/>
    <p:sldId id="261" r:id="rId9"/>
    <p:sldId id="262" r:id="rId10"/>
    <p:sldId id="320" r:id="rId11"/>
    <p:sldId id="321" r:id="rId12"/>
    <p:sldId id="322" r:id="rId13"/>
    <p:sldId id="266" r:id="rId14"/>
    <p:sldId id="267" r:id="rId15"/>
    <p:sldId id="334" r:id="rId16"/>
    <p:sldId id="268" r:id="rId17"/>
    <p:sldId id="335" r:id="rId18"/>
    <p:sldId id="333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274" r:id="rId27"/>
    <p:sldId id="288" r:id="rId28"/>
    <p:sldId id="319" r:id="rId29"/>
    <p:sldId id="291" r:id="rId30"/>
    <p:sldId id="305" r:id="rId31"/>
    <p:sldId id="324" r:id="rId32"/>
    <p:sldId id="325" r:id="rId33"/>
    <p:sldId id="326" r:id="rId34"/>
    <p:sldId id="327" r:id="rId35"/>
    <p:sldId id="328" r:id="rId36"/>
    <p:sldId id="330" r:id="rId37"/>
    <p:sldId id="329" r:id="rId38"/>
    <p:sldId id="331" r:id="rId39"/>
    <p:sldId id="343" r:id="rId40"/>
    <p:sldId id="332" r:id="rId41"/>
    <p:sldId id="344" r:id="rId42"/>
    <p:sldId id="345" r:id="rId43"/>
    <p:sldId id="366" r:id="rId44"/>
    <p:sldId id="350" r:id="rId45"/>
    <p:sldId id="346" r:id="rId46"/>
    <p:sldId id="347" r:id="rId47"/>
    <p:sldId id="368" r:id="rId48"/>
    <p:sldId id="348" r:id="rId49"/>
    <p:sldId id="367" r:id="rId50"/>
    <p:sldId id="369" r:id="rId51"/>
    <p:sldId id="349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70" r:id="rId62"/>
    <p:sldId id="371" r:id="rId63"/>
    <p:sldId id="361" r:id="rId64"/>
    <p:sldId id="362" r:id="rId65"/>
    <p:sldId id="363" r:id="rId66"/>
    <p:sldId id="364" r:id="rId67"/>
    <p:sldId id="365" r:id="rId68"/>
    <p:sldId id="276" r:id="rId69"/>
    <p:sldId id="278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>
        <p:scale>
          <a:sx n="80" d="100"/>
          <a:sy n="80" d="100"/>
        </p:scale>
        <p:origin x="-1086" y="138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DC0F4-7A1C-41F7-A8C0-511C8A4B03E9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C60CA-A57D-43AC-B681-EDCE6B06B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277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D4ACE-7F68-4EB5-94EB-9D31C80E7009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48DD4-EE26-4BC1-98F9-497D4775D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1192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8DD4-EE26-4BC1-98F9-497D4775DB61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D48DD4-EE26-4BC1-98F9-497D4775DB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77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6BEE8423-A805-49F4-84C7-5537A9214EBD}" type="datetime1">
              <a:rPr lang="en-US" smtClean="0"/>
              <a:t>8/1/2022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DA482D-EB98-42D5-A83D-C5D898E0E13B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B19D6D25-CFDC-40B2-8450-E0B018199F69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5C369C-F4F3-427C-A370-47DE88E96A30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6A3909CE-00B6-40C3-8EEA-62271E04A120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B83248-4E47-432A-BDC6-E06569909BB2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ABBA50-402D-41E6-A013-4ED7C9EE0C0F}" type="datetime1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1060F3-1C95-48A6-8690-023DD9E6711E}" type="datetime1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C4E2046E-98A4-45DF-9C30-0D30B2ABD5EB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BE1F18-1BD9-4356-B030-3AF1FE31D30E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65BB97-5EEC-40AE-AB78-FCDB71E4D2E2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2593B61B-ED6A-451B-AA7B-3D4F146E1F41}" type="datetime1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AGROFARM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F6D1C43F-CB54-4484-A0BA-E728A476C2C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0"/>
            <a:ext cx="5576668" cy="2438400"/>
          </a:xfrm>
        </p:spPr>
        <p:txBody>
          <a:bodyPr/>
          <a:lstStyle/>
          <a:p>
            <a:pPr algn="ctr"/>
            <a:r>
              <a:rPr lang="en-US" sz="4000" dirty="0" smtClean="0">
                <a:latin typeface="+mn-lt"/>
              </a:rPr>
              <a:t>Online private Tutor Finder system</a:t>
            </a:r>
            <a:br>
              <a:rPr lang="en-US" sz="4000" dirty="0" smtClean="0">
                <a:latin typeface="+mn-lt"/>
              </a:rPr>
            </a:br>
            <a:r>
              <a:rPr lang="en-US" sz="4000" dirty="0" smtClean="0">
                <a:latin typeface="+mn-lt"/>
              </a:rPr>
              <a:t/>
            </a:r>
            <a:br>
              <a:rPr lang="en-US" sz="4000" dirty="0" smtClean="0">
                <a:latin typeface="+mn-lt"/>
              </a:rPr>
            </a:br>
            <a:endParaRPr lang="en-US" sz="4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247993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Gopika Gopinathan</a:t>
            </a:r>
          </a:p>
          <a:p>
            <a:pPr algn="ctr"/>
            <a:r>
              <a:rPr lang="en-US" dirty="0" smtClean="0"/>
              <a:t>SJC20MCA-2026</a:t>
            </a:r>
          </a:p>
          <a:p>
            <a:pPr algn="ctr"/>
            <a:r>
              <a:rPr lang="en-US" dirty="0" smtClean="0"/>
              <a:t>Under the Guidance of:</a:t>
            </a:r>
          </a:p>
          <a:p>
            <a:pPr algn="ctr"/>
            <a:r>
              <a:rPr lang="en-US" dirty="0" smtClean="0"/>
              <a:t>Mr. Jose George</a:t>
            </a:r>
          </a:p>
          <a:p>
            <a:pPr algn="ctr"/>
            <a:r>
              <a:rPr lang="en-US" dirty="0" smtClean="0"/>
              <a:t>Asst.Professor</a:t>
            </a:r>
          </a:p>
          <a:p>
            <a:r>
              <a:rPr lang="en-US" dirty="0" smtClean="0"/>
              <a:t>Department of Computer Application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AutoShape 2" descr="In-Person vs. Online Tutor: Which Is Right for You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n-Person vs. Online Tutor: Which Is Right for You?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4" y="0"/>
            <a:ext cx="2619375" cy="2870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5473"/>
            <a:ext cx="2615831" cy="396383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362200" y="1143000"/>
            <a:ext cx="6248400" cy="1143000"/>
          </a:xfrm>
          <a:prstGeom prst="rect">
            <a:avLst/>
          </a:prstGeom>
          <a:ln>
            <a:noFill/>
          </a:ln>
        </p:spPr>
        <p:txBody>
          <a:bodyPr vert="horz" anchor="b">
            <a:normAutofit fontScale="77500" lnSpcReduction="20000"/>
          </a:bodyPr>
          <a:lstStyle>
            <a:lvl1pPr marL="484632" algn="r" rtl="0" eaLnBrk="1" latinLnBrk="0" hangingPunct="1">
              <a:spcBef>
                <a:spcPct val="0"/>
              </a:spcBef>
              <a:buNone/>
              <a:defRPr kumimoji="0" sz="44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 smtClean="0">
                <a:ln w="6350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Department of Computer Applications</a:t>
            </a:r>
          </a:p>
          <a:p>
            <a:pPr algn="ctr"/>
            <a:endParaRPr lang="en-US" sz="2500" b="1" dirty="0" smtClean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+mn-lt"/>
              </a:rPr>
              <a:t>St. Joseph’s College of Engineering &amp; Technology,Palai</a:t>
            </a:r>
            <a:endParaRPr lang="en-US" sz="2500" b="1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n-US" sz="2400" dirty="0">
              <a:ln w="6350">
                <a:noFill/>
              </a:ln>
              <a:solidFill>
                <a:schemeClr val="bg1">
                  <a:lumMod val="95000"/>
                </a:schemeClr>
              </a:solidFill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88" y="2169096"/>
            <a:ext cx="1400304" cy="1357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16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533400"/>
            <a:ext cx="4910062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Data flow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0" y="64008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77000"/>
            <a:ext cx="588336" cy="228600"/>
          </a:xfrm>
        </p:spPr>
        <p:txBody>
          <a:bodyPr/>
          <a:lstStyle/>
          <a:p>
            <a:fld id="{F6D1C43F-CB54-4484-A0BA-E728A476C2C7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399" y="1034212"/>
            <a:ext cx="16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 1 - Admin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11622"/>
            <a:ext cx="7924800" cy="5016968"/>
          </a:xfrm>
        </p:spPr>
      </p:pic>
    </p:spTree>
    <p:extLst>
      <p:ext uri="{BB962C8B-B14F-4D97-AF65-F5344CB8AC3E}">
        <p14:creationId xmlns:p14="http://schemas.microsoft.com/office/powerpoint/2010/main" val="16714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668" y="755154"/>
            <a:ext cx="4910062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Data flow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0" y="64008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77000"/>
            <a:ext cx="588336" cy="228600"/>
          </a:xfrm>
        </p:spPr>
        <p:txBody>
          <a:bodyPr/>
          <a:lstStyle/>
          <a:p>
            <a:fld id="{F6D1C43F-CB54-4484-A0BA-E728A476C2C7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581444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 1 - User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04533"/>
            <a:ext cx="7848600" cy="4396267"/>
          </a:xfrm>
        </p:spPr>
      </p:pic>
    </p:spTree>
    <p:extLst>
      <p:ext uri="{BB962C8B-B14F-4D97-AF65-F5344CB8AC3E}">
        <p14:creationId xmlns:p14="http://schemas.microsoft.com/office/powerpoint/2010/main" val="41181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668" y="755154"/>
            <a:ext cx="4910062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Data flow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0" y="64008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77000"/>
            <a:ext cx="588336" cy="228600"/>
          </a:xfrm>
        </p:spPr>
        <p:txBody>
          <a:bodyPr/>
          <a:lstStyle/>
          <a:p>
            <a:fld id="{F6D1C43F-CB54-4484-A0BA-E728A476C2C7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1262" y="1295400"/>
            <a:ext cx="150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 1 - Tutor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7924800" cy="4876800"/>
          </a:xfrm>
        </p:spPr>
      </p:pic>
    </p:spTree>
    <p:extLst>
      <p:ext uri="{BB962C8B-B14F-4D97-AF65-F5344CB8AC3E}">
        <p14:creationId xmlns:p14="http://schemas.microsoft.com/office/powerpoint/2010/main" val="25939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775" y="755154"/>
            <a:ext cx="3189848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115186"/>
              </p:ext>
            </p:extLst>
          </p:nvPr>
        </p:nvGraphicFramePr>
        <p:xfrm>
          <a:off x="457200" y="2260600"/>
          <a:ext cx="72390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admin_Id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 (11)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Primary Key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Login</a:t>
                      </a:r>
                      <a:r>
                        <a:rPr lang="en-US" sz="1600" baseline="0" dirty="0" smtClean="0"/>
                        <a:t> id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Varchar(50)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Email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Password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Varchar(50)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 Null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Password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Varchar(50)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Name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76400" y="6615223"/>
            <a:ext cx="3657600" cy="228600"/>
          </a:xfrm>
        </p:spPr>
        <p:txBody>
          <a:bodyPr/>
          <a:lstStyle/>
          <a:p>
            <a:r>
              <a:rPr lang="en-US" dirty="0" smtClean="0"/>
              <a:t>ONLINE </a:t>
            </a:r>
            <a:r>
              <a:rPr lang="en-US" dirty="0"/>
              <a:t>PRIVATE TUTOR FINDER SYSTEM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794188"/>
            <a:ext cx="235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1: ADMIN_LOGIN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7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06563"/>
            <a:ext cx="3189848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576397"/>
              </p:ext>
            </p:extLst>
          </p:nvPr>
        </p:nvGraphicFramePr>
        <p:xfrm>
          <a:off x="381000" y="1752600"/>
          <a:ext cx="7543800" cy="28093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85950"/>
                <a:gridCol w="1846246"/>
                <a:gridCol w="1925654"/>
                <a:gridCol w="1885950"/>
              </a:tblGrid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</a:rPr>
                        <a:t>FIELDNAME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Tutor Name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email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Varchar(100)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Tutor Email id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password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Password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address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Tutor’s address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phone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Phone Number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qualification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Qualification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72521" y="65532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022866"/>
            <a:ext cx="308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2: TUTOR_REGISTRATION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06563"/>
            <a:ext cx="3189848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219068"/>
              </p:ext>
            </p:extLst>
          </p:nvPr>
        </p:nvGraphicFramePr>
        <p:xfrm>
          <a:off x="381000" y="1752600"/>
          <a:ext cx="7191375" cy="28271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52600"/>
                <a:gridCol w="1627171"/>
                <a:gridCol w="1925654"/>
                <a:gridCol w="1885950"/>
              </a:tblGrid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8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8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8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8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experience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Experience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stream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Stream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subject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Subject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tinytext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Image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gender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Gender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status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Status</a:t>
                      </a:r>
                    </a:p>
                  </a:txBody>
                  <a:tcPr marL="68580" marR="68580" marT="0" marB="0"/>
                </a:tc>
              </a:tr>
              <a:tr h="351173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Rate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72521" y="65532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838200"/>
            <a:ext cx="308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2: TUTOR_REGISTRATION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775" y="755154"/>
            <a:ext cx="3189848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8976466"/>
              </p:ext>
            </p:extLst>
          </p:nvPr>
        </p:nvGraphicFramePr>
        <p:xfrm>
          <a:off x="304800" y="1905000"/>
          <a:ext cx="7608126" cy="297459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63932"/>
                <a:gridCol w="1863932"/>
                <a:gridCol w="1863932"/>
                <a:gridCol w="2016330"/>
              </a:tblGrid>
              <a:tr h="79248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Times New Roman"/>
                        </a:rPr>
                        <a:t>FIELDNAME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Parent id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Parent Name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email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Varchar(100)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Parent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Times New Roman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Email id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password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Password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address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Parent address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95896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phone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Phone Number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1415534"/>
            <a:ext cx="29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3: USER_REGISTRATION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775" y="755154"/>
            <a:ext cx="3189848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651724"/>
              </p:ext>
            </p:extLst>
          </p:nvPr>
        </p:nvGraphicFramePr>
        <p:xfrm>
          <a:off x="304800" y="1905000"/>
          <a:ext cx="7608126" cy="297459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63932"/>
                <a:gridCol w="1863932"/>
                <a:gridCol w="1863932"/>
                <a:gridCol w="2016330"/>
              </a:tblGrid>
              <a:tr h="79248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/>
                          <a:ea typeface="Times New Roman"/>
                        </a:rPr>
                        <a:t>FIELDNAME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DATATYPE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CONSTRAINT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childname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Childname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standard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Standard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stream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Stream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status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Status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gender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Gender</a:t>
                      </a:r>
                    </a:p>
                  </a:txBody>
                  <a:tcPr marL="68580" marR="68580" marT="0" marB="0"/>
                </a:tc>
              </a:tr>
              <a:tr h="195896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childname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Child 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1415534"/>
            <a:ext cx="293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3: USER_REGISTRATION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402848"/>
            <a:ext cx="3599461" cy="707886"/>
          </a:xfrm>
          <a:noFill/>
        </p:spPr>
        <p:txBody>
          <a:bodyPr vert="horz" wrap="squar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673115"/>
              </p:ext>
            </p:extLst>
          </p:nvPr>
        </p:nvGraphicFramePr>
        <p:xfrm>
          <a:off x="393859" y="1905000"/>
          <a:ext cx="7543802" cy="28079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9750"/>
                <a:gridCol w="1809750"/>
                <a:gridCol w="18097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aid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Assign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tutor_name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Varchar(100)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Tutor Name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subject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Subject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stream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Stream</a:t>
                      </a:r>
                    </a:p>
                  </a:txBody>
                  <a:tcPr marL="68580" marR="68580" marT="0" marB="0"/>
                </a:tc>
              </a:tr>
              <a:tr h="521962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qualification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Qualification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7" y="1110734"/>
            <a:ext cx="24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4: ASSIGN_TUTOR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402848"/>
            <a:ext cx="3599461" cy="707886"/>
          </a:xfrm>
          <a:noFill/>
        </p:spPr>
        <p:txBody>
          <a:bodyPr vert="horz" wrap="squar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849521"/>
              </p:ext>
            </p:extLst>
          </p:nvPr>
        </p:nvGraphicFramePr>
        <p:xfrm>
          <a:off x="228600" y="1828800"/>
          <a:ext cx="7543802" cy="34480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676400"/>
                <a:gridCol w="17716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Start_time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time(6)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Start_time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end_time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time(6)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End_time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class_date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Class_date</a:t>
                      </a:r>
                    </a:p>
                  </a:txBody>
                  <a:tcPr marL="68580" marR="68580" marT="0" marB="0"/>
                </a:tc>
              </a:tr>
              <a:tr h="59055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link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Link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meeting_no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BigInt(30)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Meeting_no</a:t>
                      </a:r>
                    </a:p>
                  </a:txBody>
                  <a:tcPr marL="68580" marR="68580" marT="0" marB="0"/>
                </a:tc>
              </a:tr>
              <a:tr h="521962">
                <a:tc>
                  <a:txBody>
                    <a:bodyPr/>
                    <a:lstStyle/>
                    <a:p>
                      <a:pPr marL="285750" marR="42799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Meeting_pswd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427990" indent="-11430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701040" indent="-11430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dirty="0" smtClean="0">
                          <a:effectLst/>
                          <a:latin typeface="+mn-lt"/>
                          <a:ea typeface="Times New Roman"/>
                        </a:rPr>
                        <a:t>Password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7" y="1110734"/>
            <a:ext cx="24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4: ASSIGN_TUTOR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57035" y="1524000"/>
            <a:ext cx="4580930" cy="456247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SzPct val="76000"/>
              <a:buFont typeface="Courier New" pitchFamily="49" charset="0"/>
              <a:buChar char="o"/>
            </a:pPr>
            <a:r>
              <a:rPr lang="en-US" sz="2400" dirty="0" smtClean="0"/>
              <a:t>Project Introduction</a:t>
            </a:r>
          </a:p>
          <a:p>
            <a:pPr marL="342900" indent="-342900">
              <a:lnSpc>
                <a:spcPct val="150000"/>
              </a:lnSpc>
              <a:buSzPct val="76000"/>
              <a:buFont typeface="Courier New" pitchFamily="49" charset="0"/>
              <a:buChar char="o"/>
            </a:pPr>
            <a:r>
              <a:rPr lang="en-US" sz="2400" dirty="0" smtClean="0"/>
              <a:t>Module Description</a:t>
            </a:r>
          </a:p>
          <a:p>
            <a:pPr marL="342900" indent="-342900">
              <a:lnSpc>
                <a:spcPct val="150000"/>
              </a:lnSpc>
              <a:buSzPct val="76000"/>
              <a:buFont typeface="Courier New" pitchFamily="49" charset="0"/>
              <a:buChar char="o"/>
            </a:pPr>
            <a:r>
              <a:rPr lang="en-US" sz="2400" dirty="0" smtClean="0"/>
              <a:t>Scope of the project</a:t>
            </a:r>
          </a:p>
          <a:p>
            <a:pPr marL="342900" indent="-342900">
              <a:lnSpc>
                <a:spcPct val="150000"/>
              </a:lnSpc>
              <a:buSzPct val="76000"/>
              <a:buFont typeface="Courier New" pitchFamily="49" charset="0"/>
              <a:buChar char="o"/>
            </a:pPr>
            <a:r>
              <a:rPr lang="en-US" sz="2400" dirty="0" smtClean="0"/>
              <a:t>DFD</a:t>
            </a:r>
          </a:p>
          <a:p>
            <a:pPr marL="342900" indent="-342900">
              <a:lnSpc>
                <a:spcPct val="150000"/>
              </a:lnSpc>
              <a:buSzPct val="76000"/>
              <a:buFont typeface="Courier New" pitchFamily="49" charset="0"/>
              <a:buChar char="o"/>
            </a:pPr>
            <a:r>
              <a:rPr lang="en-US" sz="2400" dirty="0" smtClean="0"/>
              <a:t>Table design</a:t>
            </a:r>
          </a:p>
          <a:p>
            <a:pPr marL="342900" indent="-342900">
              <a:lnSpc>
                <a:spcPct val="150000"/>
              </a:lnSpc>
              <a:buSzPct val="76000"/>
              <a:buFont typeface="Courier New" pitchFamily="49" charset="0"/>
              <a:buChar char="o"/>
            </a:pPr>
            <a:r>
              <a:rPr lang="en-US" sz="2400" dirty="0" smtClean="0"/>
              <a:t>Form Design</a:t>
            </a:r>
          </a:p>
          <a:p>
            <a:pPr marL="342900" indent="-342900">
              <a:lnSpc>
                <a:spcPct val="150000"/>
              </a:lnSpc>
              <a:buSzPct val="76000"/>
              <a:buFont typeface="Courier New" pitchFamily="49" charset="0"/>
              <a:buChar char="o"/>
            </a:pPr>
            <a:r>
              <a:rPr lang="en-US" sz="2400" dirty="0" smtClean="0"/>
              <a:t>Conclusion</a:t>
            </a:r>
            <a:endParaRPr lang="en-US" sz="24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3657600" cy="228600"/>
          </a:xfrm>
        </p:spPr>
        <p:txBody>
          <a:bodyPr/>
          <a:lstStyle/>
          <a:p>
            <a:pPr algn="ctr"/>
            <a:r>
              <a:rPr lang="en-US" dirty="0" smtClean="0"/>
              <a:t> ONLINE PRIVATE TUTOR FINDER SYSTEM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6592186"/>
            <a:ext cx="588336" cy="228600"/>
          </a:xfrm>
        </p:spPr>
        <p:txBody>
          <a:bodyPr/>
          <a:lstStyle/>
          <a:p>
            <a:fld id="{F6D1C43F-CB54-4484-A0BA-E728A476C2C7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32342" y="457200"/>
            <a:ext cx="15151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INDEX</a:t>
            </a:r>
            <a:endParaRPr lang="en-US" sz="4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1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1"/>
            <a:ext cx="3352800" cy="2971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0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402848"/>
            <a:ext cx="3599461" cy="707886"/>
          </a:xfrm>
          <a:noFill/>
        </p:spPr>
        <p:txBody>
          <a:bodyPr vert="horz" wrap="squar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755156"/>
              </p:ext>
            </p:extLst>
          </p:nvPr>
        </p:nvGraphicFramePr>
        <p:xfrm>
          <a:off x="228600" y="1828800"/>
          <a:ext cx="7543802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7" y="1110734"/>
            <a:ext cx="22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</a:t>
            </a:r>
            <a:r>
              <a:rPr lang="en-US" dirty="0"/>
              <a:t>5</a:t>
            </a:r>
            <a:r>
              <a:rPr lang="en-US" dirty="0" smtClean="0"/>
              <a:t>: ADD_SUBJECT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402848"/>
            <a:ext cx="3599461" cy="707886"/>
          </a:xfrm>
          <a:noFill/>
        </p:spPr>
        <p:txBody>
          <a:bodyPr vert="horz" wrap="squar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749809"/>
              </p:ext>
            </p:extLst>
          </p:nvPr>
        </p:nvGraphicFramePr>
        <p:xfrm>
          <a:off x="228600" y="1828800"/>
          <a:ext cx="7543802" cy="365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Request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pid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Parent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childname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Child Name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request_date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Request date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7" y="1110734"/>
            <a:ext cx="182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6: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3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402848"/>
            <a:ext cx="3599461" cy="707886"/>
          </a:xfrm>
          <a:noFill/>
        </p:spPr>
        <p:txBody>
          <a:bodyPr vert="horz" wrap="squar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056215"/>
              </p:ext>
            </p:extLst>
          </p:nvPr>
        </p:nvGraphicFramePr>
        <p:xfrm>
          <a:off x="228600" y="1828800"/>
          <a:ext cx="7543802" cy="21557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video_id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Video 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video_id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Video 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latin typeface="Times New Roman"/>
                        </a:rPr>
                        <a:t>Video Name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7" y="1110734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</a:t>
            </a:r>
            <a:r>
              <a:rPr lang="en-US" dirty="0"/>
              <a:t>8</a:t>
            </a:r>
            <a:r>
              <a:rPr lang="en-US" dirty="0" smtClean="0"/>
              <a:t>: NOTES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176385"/>
              </p:ext>
            </p:extLst>
          </p:nvPr>
        </p:nvGraphicFramePr>
        <p:xfrm>
          <a:off x="228600" y="1828800"/>
          <a:ext cx="7543802" cy="2926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Notes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Notes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file _type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File Type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9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402848"/>
            <a:ext cx="3599461" cy="707886"/>
          </a:xfrm>
          <a:noFill/>
        </p:spPr>
        <p:txBody>
          <a:bodyPr vert="horz" wrap="squar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452498"/>
              </p:ext>
            </p:extLst>
          </p:nvPr>
        </p:nvGraphicFramePr>
        <p:xfrm>
          <a:off x="228600" y="1828800"/>
          <a:ext cx="7543802" cy="21557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video_id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Video 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video_id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Video 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latin typeface="Times New Roman"/>
                        </a:rPr>
                        <a:t>Video Name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7" y="1110734"/>
            <a:ext cx="223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9: ASSIGNMENT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699630"/>
              </p:ext>
            </p:extLst>
          </p:nvPr>
        </p:nvGraphicFramePr>
        <p:xfrm>
          <a:off x="228600" y="1828800"/>
          <a:ext cx="7543802" cy="402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allocation_id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Notes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Parent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Upload date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sdate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Submission date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uploadfile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Assignment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assignment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Uploaded assignment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15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402848"/>
            <a:ext cx="3599461" cy="707886"/>
          </a:xfrm>
          <a:noFill/>
        </p:spPr>
        <p:txBody>
          <a:bodyPr vert="horz" wrap="squar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697296"/>
              </p:ext>
            </p:extLst>
          </p:nvPr>
        </p:nvGraphicFramePr>
        <p:xfrm>
          <a:off x="228600" y="1828800"/>
          <a:ext cx="7543802" cy="21557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video_id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Video 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video_id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Video 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latin typeface="Times New Roman"/>
                        </a:rPr>
                        <a:t>Video Name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7" y="1110734"/>
            <a:ext cx="198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10: PAYMENT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9644351"/>
              </p:ext>
            </p:extLst>
          </p:nvPr>
        </p:nvGraphicFramePr>
        <p:xfrm>
          <a:off x="228600" y="1828800"/>
          <a:ext cx="7543802" cy="4389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payment_id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Payment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Parent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Child Name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Amount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pay_id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Pay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pay_status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Payment Status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date_added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parent_name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Parent Name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</a:rPr>
                        <a:t>tutor_name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Tutor Name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37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402848"/>
            <a:ext cx="3599461" cy="707886"/>
          </a:xfrm>
          <a:noFill/>
        </p:spPr>
        <p:txBody>
          <a:bodyPr vert="horz" wrap="squar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Table design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771927"/>
              </p:ext>
            </p:extLst>
          </p:nvPr>
        </p:nvGraphicFramePr>
        <p:xfrm>
          <a:off x="228600" y="1828800"/>
          <a:ext cx="7543802" cy="21557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video_id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Video 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video_id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Video 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  <a:latin typeface="Times New Roman"/>
                        </a:rPr>
                        <a:t>Video Name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47800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7" y="1110734"/>
            <a:ext cx="20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11: FEEDBACK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707801"/>
              </p:ext>
            </p:extLst>
          </p:nvPr>
        </p:nvGraphicFramePr>
        <p:xfrm>
          <a:off x="228600" y="1828800"/>
          <a:ext cx="7543802" cy="402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1200"/>
                <a:gridCol w="1828800"/>
                <a:gridCol w="1619250"/>
                <a:gridCol w="2114552"/>
              </a:tblGrid>
              <a:tr h="521962"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  <a:ea typeface="Times New Roman"/>
                        </a:rPr>
                        <a:t>FIELDNAME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DATATYPE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42799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CONSTRAINT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701040" algn="just">
                        <a:lnSpc>
                          <a:spcPct val="15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tabLst>
                          <a:tab pos="1531620" algn="l"/>
                        </a:tabLst>
                      </a:pPr>
                      <a:r>
                        <a:rPr lang="en-US" sz="1600" b="1">
                          <a:effectLst/>
                          <a:latin typeface="+mn-lt"/>
                          <a:ea typeface="Times New Roman"/>
                        </a:rPr>
                        <a:t>DESCRIPTION</a:t>
                      </a:r>
                      <a:endParaRPr lang="en-US" sz="160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fid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Payment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Tutor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Parent id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parent_name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Parent Name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Subject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Standard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childname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Child Name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tutor_name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Tutor Name</a:t>
                      </a:r>
                    </a:p>
                  </a:txBody>
                  <a:tcPr marL="68580" marR="68580" marT="0" marB="0"/>
                </a:tc>
              </a:tr>
              <a:tr h="3528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feedback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Varchar(250)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Feedback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7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1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18384" y="6508898"/>
            <a:ext cx="3657600" cy="3810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3871" y="1219200"/>
            <a:ext cx="126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 Page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7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29400"/>
            <a:ext cx="3733800" cy="225056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3039" y="1627790"/>
            <a:ext cx="120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Login Page</a:t>
            </a:r>
            <a:endParaRPr lang="en-US" b="1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48729" y="66294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553149"/>
            <a:ext cx="245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 Registration  Page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50145"/>
            <a:ext cx="7239000" cy="35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8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52014" y="65532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553149"/>
            <a:ext cx="238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 Registration  Page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74327"/>
            <a:ext cx="7239000" cy="331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828800" y="457200"/>
            <a:ext cx="3657600" cy="707886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95400"/>
            <a:ext cx="7239000" cy="5160336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200" dirty="0" smtClean="0"/>
              <a:t>	</a:t>
            </a:r>
            <a:r>
              <a:rPr lang="en-US" sz="2200" dirty="0"/>
              <a:t>The system of private </a:t>
            </a:r>
            <a:r>
              <a:rPr lang="en-US" sz="2200" dirty="0" smtClean="0"/>
              <a:t>tuition </a:t>
            </a:r>
            <a:r>
              <a:rPr lang="en-US" sz="2200" dirty="0"/>
              <a:t>has been in existence in India for a long time but in recent times it has grown in manifold affecting the core of the educational system. This private tutor system will help to find tuition </a:t>
            </a:r>
            <a:r>
              <a:rPr lang="en-US" sz="2200" dirty="0" smtClean="0"/>
              <a:t>teachers on any subject. </a:t>
            </a:r>
            <a:r>
              <a:rPr lang="en-US" sz="2200" dirty="0"/>
              <a:t>Teachers can also get a student just by logging onto the website and setting up the profile</a:t>
            </a:r>
            <a:r>
              <a:rPr lang="en-US" sz="2200" dirty="0" smtClean="0"/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200" dirty="0" smtClean="0"/>
          </a:p>
          <a:p>
            <a:pPr marL="0" indent="0" algn="just">
              <a:spcBef>
                <a:spcPts val="0"/>
              </a:spcBef>
              <a:buNone/>
            </a:pPr>
            <a:r>
              <a:rPr lang="en-US" sz="2200" dirty="0" smtClean="0"/>
              <a:t>	</a:t>
            </a:r>
            <a:r>
              <a:rPr lang="en-US" sz="2200" dirty="0"/>
              <a:t>Parents can filter and select the tutor </a:t>
            </a:r>
            <a:r>
              <a:rPr lang="en-US" sz="2200" dirty="0" smtClean="0"/>
              <a:t>based on </a:t>
            </a:r>
            <a:r>
              <a:rPr lang="en-US" sz="2200" dirty="0"/>
              <a:t>the demo lecture</a:t>
            </a:r>
            <a:r>
              <a:rPr lang="en-US" sz="2200" dirty="0" smtClean="0"/>
              <a:t>.</a:t>
            </a:r>
            <a:r>
              <a:rPr lang="en-US" sz="2200" dirty="0"/>
              <a:t> After attending the lecture, they can book the tutor online and </a:t>
            </a:r>
            <a:r>
              <a:rPr lang="en-US" sz="2200" dirty="0" smtClean="0"/>
              <a:t>give feedback to </a:t>
            </a:r>
            <a:r>
              <a:rPr lang="en-US" sz="2200" dirty="0"/>
              <a:t>the tutor. This system provides the platform for online </a:t>
            </a:r>
            <a:r>
              <a:rPr lang="en-US" sz="2200" dirty="0" smtClean="0"/>
              <a:t>classes. This </a:t>
            </a:r>
            <a:r>
              <a:rPr lang="en-US" sz="2200" dirty="0"/>
              <a:t>private tuition system can help the tutors to get students and parents to find the best tutors for their children.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1200" y="6400800"/>
            <a:ext cx="3657600" cy="366823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553200"/>
            <a:ext cx="588336" cy="228600"/>
          </a:xfrm>
        </p:spPr>
        <p:txBody>
          <a:bodyPr/>
          <a:lstStyle/>
          <a:p>
            <a:fld id="{F6D1C43F-CB54-4484-A0BA-E728A476C2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6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196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Admin-Home Page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426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Admin-View details page-Registered tutors</a:t>
            </a:r>
            <a:endParaRPr lang="en-US" b="1" dirty="0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4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425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Admin-View details page-Registered Users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Admin-View Approved </a:t>
            </a:r>
            <a:r>
              <a:rPr lang="en-US" b="1" dirty="0"/>
              <a:t>T</a:t>
            </a:r>
            <a:r>
              <a:rPr lang="en-US" b="1" dirty="0" smtClean="0"/>
              <a:t>utors List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1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05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VIEW APPROVED PARENT LIST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9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158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 SUBJECTS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19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Admin- VIEW FILES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20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Admin-VIEW PAYMENT DETAILS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94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ADMIN-ASSIGN TUTOR PAGE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94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ADMIN-ASSIGN TUTOR PAGE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620" y="755154"/>
            <a:ext cx="5072158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Module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different modules used are the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Clr>
                <a:srgbClr val="00B050"/>
              </a:buClr>
              <a:buNone/>
            </a:pPr>
            <a:r>
              <a:rPr lang="en-US" sz="2400" b="1" dirty="0" smtClean="0"/>
              <a:t>Admin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Approve Tutor &amp; User Registration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View Tutor details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View User details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Add Subject &amp; standard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View Notes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View Feedback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Assign Tutors</a:t>
            </a:r>
          </a:p>
          <a:p>
            <a:pPr>
              <a:buClr>
                <a:srgbClr val="00B050"/>
              </a:buClr>
              <a:buFont typeface="Courier New" pitchFamily="49" charset="0"/>
              <a:buChar char="o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2600" y="65532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588336" cy="228600"/>
          </a:xfrm>
        </p:spPr>
        <p:txBody>
          <a:bodyPr/>
          <a:lstStyle/>
          <a:p>
            <a:fld id="{F6D1C43F-CB54-4484-A0BA-E728A476C2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66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ADMIN-UNASSIGNED </a:t>
            </a:r>
            <a:r>
              <a:rPr lang="en-US" b="1" dirty="0"/>
              <a:t>LIST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0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TUTOR-HOME PAGE</a:t>
            </a:r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1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TUTOR-PROFILE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76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TUTOR-PROFILE UPDATION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7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15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TUTOR-PARENT REQUEST PAGE</a:t>
            </a:r>
            <a:endParaRPr lang="en-US" dirty="0"/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39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TUTOR-ADDING NOTES</a:t>
            </a:r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05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TUTOR-ADDING ASSIGNMENT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1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327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TUTOR-UPLOADED ASSIGNMENT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9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15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TUTOR-UPLOAD DEMO VIDEOS</a:t>
            </a:r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27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TUTOR-ONLINE CLASS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6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620" y="755154"/>
            <a:ext cx="5072158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Module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The different modules used are the follows:</a:t>
            </a:r>
          </a:p>
          <a:p>
            <a:pPr marL="0" indent="0">
              <a:buClr>
                <a:srgbClr val="00B050"/>
              </a:buClr>
              <a:buNone/>
            </a:pPr>
            <a:endParaRPr lang="en-US" sz="2200" dirty="0"/>
          </a:p>
          <a:p>
            <a:pPr marL="0" indent="0">
              <a:buClr>
                <a:srgbClr val="00B050"/>
              </a:buClr>
              <a:buNone/>
            </a:pPr>
            <a:r>
              <a:rPr lang="en-US" sz="2200" b="1" dirty="0" smtClean="0"/>
              <a:t>User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View Profile(Update)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View Tutors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View Class details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View Assignments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Upload Assignments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Request Demo Videos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Booking</a:t>
            </a:r>
          </a:p>
          <a:p>
            <a:pPr>
              <a:buFont typeface="Courier New" pitchFamily="49" charset="0"/>
              <a:buChar char="o"/>
            </a:pPr>
            <a:r>
              <a:rPr lang="en-US" sz="2200" dirty="0" smtClean="0"/>
              <a:t>Add Feedback</a:t>
            </a:r>
          </a:p>
          <a:p>
            <a:pPr marL="0" indent="0">
              <a:buClr>
                <a:srgbClr val="00B050"/>
              </a:buCl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81200" y="65532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27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TUTOR-ONLINE CLASS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1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78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</a:t>
            </a:r>
            <a:r>
              <a:rPr lang="en-US" b="1" dirty="0"/>
              <a:t>ADD CLASS DETAILS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912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TUTOR-VIEW SCHEDULE LIST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473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TUTOR-VIEW FEEDBACK</a:t>
            </a:r>
            <a:endParaRPr lang="en-US" dirty="0"/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7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192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USER-HOME PAGE</a:t>
            </a:r>
            <a:endParaRPr lang="en-US" dirty="0"/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097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USER-PROFILE PAGE</a:t>
            </a:r>
            <a:endParaRPr lang="en-US" dirty="0"/>
          </a:p>
          <a:p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6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USER-VIEW TUTORS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52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07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USER-REQUEST DEMO VIDEOS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14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87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</a:t>
            </a:r>
            <a:r>
              <a:rPr lang="en-US" b="1" dirty="0"/>
              <a:t>VIEW APPROVED REQUEST PAGE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9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59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196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</a:t>
            </a:r>
            <a:r>
              <a:rPr lang="en-US" b="1" dirty="0"/>
              <a:t>VIEW </a:t>
            </a:r>
            <a:r>
              <a:rPr lang="en-US" b="1" dirty="0" smtClean="0"/>
              <a:t>NOTES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6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620" y="755154"/>
            <a:ext cx="5072158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Module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different modules used are the follows:</a:t>
            </a:r>
          </a:p>
          <a:p>
            <a:pPr marL="0" indent="0">
              <a:buClr>
                <a:srgbClr val="00B050"/>
              </a:buClr>
              <a:buNone/>
            </a:pPr>
            <a:endParaRPr lang="en-US" b="1" dirty="0" smtClean="0"/>
          </a:p>
          <a:p>
            <a:pPr marL="0" indent="0">
              <a:buClr>
                <a:srgbClr val="00B050"/>
              </a:buClr>
              <a:buNone/>
            </a:pPr>
            <a:r>
              <a:rPr lang="en-US" b="1" dirty="0" smtClean="0"/>
              <a:t>Tutors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/>
              <a:t>View </a:t>
            </a:r>
            <a:r>
              <a:rPr lang="en-US" sz="2400" dirty="0" smtClean="0"/>
              <a:t>Profile(Update)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Add Assignments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Add class schedules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View Bookings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View </a:t>
            </a:r>
            <a:r>
              <a:rPr lang="en-US" sz="2400" dirty="0"/>
              <a:t>D</a:t>
            </a:r>
            <a:r>
              <a:rPr lang="en-US" sz="2400" dirty="0" smtClean="0"/>
              <a:t>emo Request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Add Notes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Upload demo videos</a:t>
            </a:r>
          </a:p>
          <a:p>
            <a:pPr>
              <a:buFont typeface="Courier New" pitchFamily="49" charset="0"/>
              <a:buChar char="o"/>
            </a:pPr>
            <a:r>
              <a:rPr lang="en-US" sz="2400" dirty="0" smtClean="0"/>
              <a:t>View Feedback</a:t>
            </a:r>
          </a:p>
          <a:p>
            <a:pPr>
              <a:buClr>
                <a:srgbClr val="00B050"/>
              </a:buClr>
              <a:buFont typeface="Courier New" pitchFamily="49" charset="0"/>
              <a:buChar char="o"/>
            </a:pPr>
            <a:endParaRPr lang="en-US" dirty="0" smtClean="0"/>
          </a:p>
          <a:p>
            <a:pPr>
              <a:buClr>
                <a:srgbClr val="00B050"/>
              </a:buClr>
              <a:buFont typeface="Courier New" pitchFamily="49" charset="0"/>
              <a:buChar char="o"/>
            </a:pPr>
            <a:endParaRPr lang="en-US" dirty="0" smtClean="0"/>
          </a:p>
          <a:p>
            <a:pPr marL="0" indent="0">
              <a:buClr>
                <a:srgbClr val="00B050"/>
              </a:buCl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33600" y="65532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7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</a:t>
            </a:r>
            <a:r>
              <a:rPr lang="en-US" b="1" dirty="0"/>
              <a:t>VIEW </a:t>
            </a:r>
            <a:r>
              <a:rPr lang="en-US" b="1" dirty="0" smtClean="0"/>
              <a:t>ASSIGNMENT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1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91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USER-UPLOAD ASSIGNMENT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47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14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USER-DEMO VIDEOS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3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306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</a:t>
            </a:r>
            <a:r>
              <a:rPr lang="en-US" b="1" dirty="0"/>
              <a:t>VIEW </a:t>
            </a:r>
            <a:r>
              <a:rPr lang="en-US" b="1" dirty="0" smtClean="0"/>
              <a:t>CLASS SCHEDULES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8069"/>
            <a:ext cx="7239000" cy="40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99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2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USER-PAYMENT PAGE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2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USER-PAYMENT PAGE</a:t>
            </a:r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5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22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USER-PAYMENT PAGE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8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702" y="755154"/>
            <a:ext cx="322800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Form design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70C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800" y="6601047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58684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ONLINE CLASS </a:t>
            </a:r>
            <a:endParaRPr lang="en-US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8069"/>
            <a:ext cx="7239000" cy="40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59" y="755154"/>
            <a:ext cx="3008901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conclusion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tx2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 algn="just">
              <a:spcBef>
                <a:spcPts val="0"/>
              </a:spcBef>
              <a:buNone/>
            </a:pPr>
            <a:endParaRPr lang="en-US" sz="2400" dirty="0"/>
          </a:p>
          <a:p>
            <a:pPr marL="0" indent="0" algn="just">
              <a:spcBef>
                <a:spcPts val="0"/>
              </a:spcBef>
              <a:buNone/>
            </a:pPr>
            <a:r>
              <a:rPr lang="en-US" sz="2400" dirty="0" smtClean="0"/>
              <a:t>Online </a:t>
            </a:r>
            <a:r>
              <a:rPr lang="en-US" sz="2400" dirty="0"/>
              <a:t>tutoring system is one of the approaches used in today's private education which allows the tutors and students to </a:t>
            </a:r>
            <a:r>
              <a:rPr lang="en-US" sz="2400" dirty="0" smtClean="0"/>
              <a:t>communicate </a:t>
            </a:r>
            <a:r>
              <a:rPr lang="en-US" sz="2400" dirty="0"/>
              <a:t>each other in a real time</a:t>
            </a:r>
            <a:r>
              <a:rPr lang="en-US" sz="2400" dirty="0" smtClean="0"/>
              <a:t>.</a:t>
            </a:r>
            <a:r>
              <a:rPr lang="en-US" sz="2400" dirty="0"/>
              <a:t> The students agree the online learning give them a flexibility on their learning compared to traditional </a:t>
            </a:r>
            <a:r>
              <a:rPr lang="en-US" sz="2400" dirty="0" smtClean="0"/>
              <a:t>learning.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33600" y="6553200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421" y="2819400"/>
            <a:ext cx="2734979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r"/>
            <a:r>
              <a:rPr lang="en-US" sz="400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Thank you</a:t>
            </a:r>
            <a:endParaRPr lang="en-US" sz="400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tx2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81200" y="6627421"/>
            <a:ext cx="3657600" cy="228600"/>
          </a:xfrm>
        </p:spPr>
        <p:txBody>
          <a:bodyPr/>
          <a:lstStyle/>
          <a:p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074" y="755154"/>
            <a:ext cx="6347250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TeCHNOLOGY &amp; TOOLS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B050"/>
              </a:buClr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Front End		:	PHP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Back End		:	MySQL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81200" y="64770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770" y="755154"/>
            <a:ext cx="4211859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Scope of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239000" cy="484632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spcBef>
                <a:spcPts val="0"/>
              </a:spcBef>
              <a:buNone/>
            </a:pPr>
            <a:endParaRPr lang="en-US" sz="22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>The objective of tutor finder is a tool to assist the students/ parents to find Private Tutor in an interactive manner. It aims to complement the efforts of students to find a desirable </a:t>
            </a:r>
            <a:r>
              <a:rPr lang="en-US" sz="2400" dirty="0" smtClean="0"/>
              <a:t>teacher</a:t>
            </a:r>
            <a:r>
              <a:rPr lang="en-US" sz="2200" dirty="0" smtClean="0"/>
              <a:t>. </a:t>
            </a:r>
            <a:r>
              <a:rPr lang="en-US" sz="2400" dirty="0"/>
              <a:t>Online tutoring has changed the education scene. A tutor can teach according to his suitable time and from his own place and a student can learn at a time that suits him from his home itself without the hassle of commute. The only thing that both parties require is access to a computer and good internet connection. It also increased the capacity of a tutor, which means a tutor teach many students </a:t>
            </a:r>
            <a:r>
              <a:rPr lang="en-US" sz="2400" dirty="0" smtClean="0"/>
              <a:t>from different location </a:t>
            </a:r>
            <a:r>
              <a:rPr lang="en-US" sz="2400" dirty="0"/>
              <a:t>at </a:t>
            </a:r>
            <a:r>
              <a:rPr lang="en-US" sz="2400" dirty="0" smtClean="0"/>
              <a:t>the same time .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0" y="65532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C43F-CB54-4484-A0BA-E728A476C2C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2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668" y="755154"/>
            <a:ext cx="4910062" cy="707886"/>
          </a:xfrm>
          <a:noFill/>
        </p:spPr>
        <p:txBody>
          <a:bodyPr vert="horz" wrap="none" lIns="91440" tIns="45720" rIns="91440" bIns="45720" anchor="b" anchorCtr="0">
            <a:spAutoFit/>
          </a:bodyPr>
          <a:lstStyle/>
          <a:p>
            <a:pPr algn="ctr"/>
            <a:r>
              <a:rPr lang="en-US" sz="400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  <a:ea typeface="+mn-ea"/>
                <a:cs typeface="+mn-cs"/>
              </a:rPr>
              <a:t>Data flow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0" y="6400800"/>
            <a:ext cx="3657600" cy="228600"/>
          </a:xfrm>
        </p:spPr>
        <p:txBody>
          <a:bodyPr/>
          <a:lstStyle/>
          <a:p>
            <a:pPr algn="ctr"/>
            <a:r>
              <a:rPr lang="en-US" dirty="0"/>
              <a:t>ONLINE PRIVATE TUTOR FINDER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77000"/>
            <a:ext cx="588336" cy="228600"/>
          </a:xfrm>
        </p:spPr>
        <p:txBody>
          <a:bodyPr/>
          <a:lstStyle/>
          <a:p>
            <a:fld id="{F6D1C43F-CB54-4484-A0BA-E728A476C2C7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76611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 0 - DFD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5" y="2971801"/>
            <a:ext cx="5619750" cy="1847056"/>
          </a:xfrm>
        </p:spPr>
      </p:pic>
    </p:spTree>
    <p:extLst>
      <p:ext uri="{BB962C8B-B14F-4D97-AF65-F5344CB8AC3E}">
        <p14:creationId xmlns:p14="http://schemas.microsoft.com/office/powerpoint/2010/main" val="29681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4673</TotalTime>
  <Words>1777</Words>
  <Application>Microsoft Office PowerPoint</Application>
  <PresentationFormat>On-screen Show (4:3)</PresentationFormat>
  <Paragraphs>808</Paragraphs>
  <Slides>69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Opulent</vt:lpstr>
      <vt:lpstr>Online private Tutor Finder system  </vt:lpstr>
      <vt:lpstr>PowerPoint Presentation</vt:lpstr>
      <vt:lpstr>introduction</vt:lpstr>
      <vt:lpstr>Module description</vt:lpstr>
      <vt:lpstr>Module description</vt:lpstr>
      <vt:lpstr>Module description</vt:lpstr>
      <vt:lpstr>TeCHNOLOGY &amp; TOOLS USED</vt:lpstr>
      <vt:lpstr>Scope of project</vt:lpstr>
      <vt:lpstr>Data flow diagram</vt:lpstr>
      <vt:lpstr>Data flow diagram</vt:lpstr>
      <vt:lpstr>Data flow diagram</vt:lpstr>
      <vt:lpstr>Data flow diagram</vt:lpstr>
      <vt:lpstr>Table design</vt:lpstr>
      <vt:lpstr>Table design</vt:lpstr>
      <vt:lpstr>Table design</vt:lpstr>
      <vt:lpstr>Table design</vt:lpstr>
      <vt:lpstr>Table design</vt:lpstr>
      <vt:lpstr>Table design</vt:lpstr>
      <vt:lpstr>Table design</vt:lpstr>
      <vt:lpstr>Table design</vt:lpstr>
      <vt:lpstr>Table design</vt:lpstr>
      <vt:lpstr>Table design</vt:lpstr>
      <vt:lpstr>Table design</vt:lpstr>
      <vt:lpstr>Table design</vt:lpstr>
      <vt:lpstr>Table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Form design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299</cp:revision>
  <dcterms:created xsi:type="dcterms:W3CDTF">2022-01-28T04:53:44Z</dcterms:created>
  <dcterms:modified xsi:type="dcterms:W3CDTF">2022-08-01T17:06:23Z</dcterms:modified>
</cp:coreProperties>
</file>